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6" r:id="rId1"/>
  </p:sldMasterIdLst>
  <p:notesMasterIdLst>
    <p:notesMasterId r:id="rId20"/>
  </p:notesMasterIdLst>
  <p:handoutMasterIdLst>
    <p:handoutMasterId r:id="rId21"/>
  </p:handoutMasterIdLst>
  <p:sldIdLst>
    <p:sldId id="360" r:id="rId2"/>
    <p:sldId id="362" r:id="rId3"/>
    <p:sldId id="355" r:id="rId4"/>
    <p:sldId id="377" r:id="rId5"/>
    <p:sldId id="376" r:id="rId6"/>
    <p:sldId id="379" r:id="rId7"/>
    <p:sldId id="384" r:id="rId8"/>
    <p:sldId id="382" r:id="rId9"/>
    <p:sldId id="381" r:id="rId10"/>
    <p:sldId id="380" r:id="rId11"/>
    <p:sldId id="383" r:id="rId12"/>
    <p:sldId id="391" r:id="rId13"/>
    <p:sldId id="378" r:id="rId14"/>
    <p:sldId id="393" r:id="rId15"/>
    <p:sldId id="394" r:id="rId16"/>
    <p:sldId id="395" r:id="rId17"/>
    <p:sldId id="385" r:id="rId18"/>
    <p:sldId id="390" r:id="rId19"/>
  </p:sldIdLst>
  <p:sldSz cx="12192000" cy="6858000"/>
  <p:notesSz cx="11309350" cy="201041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360"/>
            <p14:sldId id="362"/>
            <p14:sldId id="355"/>
            <p14:sldId id="377"/>
            <p14:sldId id="376"/>
            <p14:sldId id="379"/>
            <p14:sldId id="384"/>
            <p14:sldId id="382"/>
            <p14:sldId id="381"/>
            <p14:sldId id="380"/>
            <p14:sldId id="383"/>
            <p14:sldId id="391"/>
            <p14:sldId id="378"/>
            <p14:sldId id="393"/>
            <p14:sldId id="394"/>
            <p14:sldId id="395"/>
            <p14:sldId id="385"/>
            <p14:sldId id="390"/>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AAD6"/>
    <a:srgbClr val="D3908F"/>
    <a:srgbClr val="D0D1D2"/>
    <a:srgbClr val="8DB4E2"/>
    <a:srgbClr val="92B573"/>
    <a:srgbClr val="538DD5"/>
    <a:srgbClr val="D9D9D9"/>
    <a:srgbClr val="000000"/>
    <a:srgbClr val="005493"/>
    <a:srgbClr val="F0F2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55" autoAdjust="0"/>
    <p:restoredTop sz="93240" autoAdjust="0"/>
  </p:normalViewPr>
  <p:slideViewPr>
    <p:cSldViewPr snapToGrid="0">
      <p:cViewPr>
        <p:scale>
          <a:sx n="30" d="100"/>
          <a:sy n="30" d="100"/>
        </p:scale>
        <p:origin x="2032" y="824"/>
      </p:cViewPr>
      <p:guideLst>
        <p:guide pos="7008"/>
        <p:guide orient="horz" pos="32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900956" cy="100746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6405715" y="0"/>
            <a:ext cx="4900956" cy="1007464"/>
          </a:xfrm>
          <a:prstGeom prst="rect">
            <a:avLst/>
          </a:prstGeom>
        </p:spPr>
        <p:txBody>
          <a:bodyPr vert="horz" lIns="91440" tIns="45720" rIns="91440" bIns="45720" rtlCol="0"/>
          <a:lstStyle>
            <a:lvl1pPr algn="r">
              <a:defRPr sz="1200"/>
            </a:lvl1pPr>
          </a:lstStyle>
          <a:p>
            <a:fld id="{49C152C2-AF9F-44C5-8FA2-EB5B9007DBD7}" type="datetimeFigureOut">
              <a:rPr lang="en-US" smtClean="0"/>
              <a:t>7/9/2020</a:t>
            </a:fld>
            <a:endParaRPr lang="en-US"/>
          </a:p>
        </p:txBody>
      </p:sp>
      <p:sp>
        <p:nvSpPr>
          <p:cNvPr id="4" name="Footer Placeholder 3"/>
          <p:cNvSpPr>
            <a:spLocks noGrp="1"/>
          </p:cNvSpPr>
          <p:nvPr>
            <p:ph type="ftr" sz="quarter" idx="2"/>
          </p:nvPr>
        </p:nvSpPr>
        <p:spPr>
          <a:xfrm>
            <a:off x="0" y="19096639"/>
            <a:ext cx="4900956" cy="10074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6405715" y="19096639"/>
            <a:ext cx="4900956" cy="1007462"/>
          </a:xfrm>
          <a:prstGeom prst="rect">
            <a:avLst/>
          </a:prstGeom>
        </p:spPr>
        <p:txBody>
          <a:bodyPr vert="horz" lIns="91440" tIns="45720" rIns="91440" bIns="45720" rtlCol="0" anchor="b"/>
          <a:lstStyle>
            <a:lvl1pPr algn="r">
              <a:defRPr sz="1200"/>
            </a:lvl1pPr>
          </a:lstStyle>
          <a:p>
            <a:fld id="{49A31AF2-0CEF-4B92-A6C6-177490C60177}" type="slidenum">
              <a:rPr lang="en-US" smtClean="0"/>
              <a:t>‹#›</a:t>
            </a:fld>
            <a:endParaRPr lang="en-US"/>
          </a:p>
        </p:txBody>
      </p:sp>
    </p:spTree>
    <p:extLst>
      <p:ext uri="{BB962C8B-B14F-4D97-AF65-F5344CB8AC3E}">
        <p14:creationId xmlns:p14="http://schemas.microsoft.com/office/powerpoint/2010/main" val="1544149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46163" y="1506538"/>
            <a:ext cx="13403263" cy="7540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130930" y="9549418"/>
            <a:ext cx="9047477" cy="9046832"/>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004969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367066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1e91fc5f9_1_2419: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1e91fc5f9_1_2419: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5594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444428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56d7411d3e_0_13: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56d7411d3e_0_13: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1784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51e91fc5f9_1_2410: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51e91fc5f9_1_2410: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4604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89325" y="1219200"/>
            <a:ext cx="10836275" cy="6096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2185471" y="15438355"/>
            <a:ext cx="1671755" cy="812743"/>
          </a:xfrm>
          <a:prstGeom prst="rect">
            <a:avLst/>
          </a:prstGeom>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2953899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4291121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1e91fc5f9_1_810: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1e91fc5f9_1_810: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Joseph Rudolf, MD is the medical director for the automated core laboratory at ARUP Laboratories in Salt Lake City, Utah.  He earned his medical degree (2012) from the University of Washington School of Medicine in Seattle, Washington. He completed his residency training in Clinical Pathology (2015) and fellowship in Clinical Informatics (2017) at the Massachusetts General Hospital in Boston, Massachusetts.  His clinical and research interests focus on the intersection of informatics and clinical operations including clinical decision support, utilization management, and reporting and analytics. He is also passionate about clinical process improvement and initiatives to support quality and safety.</a:t>
            </a:r>
            <a:endParaRPr dirty="0"/>
          </a:p>
        </p:txBody>
      </p:sp>
    </p:spTree>
    <p:extLst>
      <p:ext uri="{BB962C8B-B14F-4D97-AF65-F5344CB8AC3E}">
        <p14:creationId xmlns:p14="http://schemas.microsoft.com/office/powerpoint/2010/main" val="2535251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1e91fc5f9_1_793: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1e91fc5f9_1_793: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Patrick Mathias, MD, PhD, is the Associate Medical Director of the Informatics Division in the Department of Laboratory Medicine at the University of Washington School of Medicine. He completed his MD and PhD in Bioengineering at the University of Illinois in Urbana-Champaign, followed by a clinical pathology residency and a clinical informatics fellowship at the University of Washington School of Medicine. His interests include developing data science and analytics as a core competency to improve clinical lab operations and laboratory stewardship, and applying clinical informatics approaches to mitigate laboratory-associated diagnostic errors. He is interested in developing and improving programming and data science education across all levels of pathology practice.</a:t>
            </a:r>
            <a:endParaRPr/>
          </a:p>
        </p:txBody>
      </p:sp>
    </p:spTree>
    <p:extLst>
      <p:ext uri="{BB962C8B-B14F-4D97-AF65-F5344CB8AC3E}">
        <p14:creationId xmlns:p14="http://schemas.microsoft.com/office/powerpoint/2010/main" val="1480749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51e91fc5f9_1_798: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51e91fc5f9_1_798: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Bio:</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After completing high school in Germany, Stephan crossed the Atlantic to study in New York City. From there, he went on to complete Penn's Medical Scientist Training Program (MSTP). In his Pathology residency, Stephan was shocked by the lack of informatics education. So he developed a course in data science specifically tailored for physicians and other health care professionals who deal with clinical data, and he's teaching this course at the Perelman School of Medicine at the University of Pennsylvania.</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Stephan works at CHOP where he serves as the Assistant Director of the Cell and Gene Therapy Lab. He is also a part of the new Division of Pathology Informatics where he is promoting physician informatics education.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154031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51e91fc5f9_1_780: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51e91fc5f9_1_780: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Daniel S. Herman</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Assistant Professor of Pathology and Laboratory Medicine, University of Pennsylvania; Director of Endocrinology, Hospital of the University of Pennsylvania</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PHILADELPHIA, PA | </a:t>
            </a:r>
            <a:r>
              <a:rPr lang="en">
                <a:solidFill>
                  <a:srgbClr val="954F72"/>
                </a:solidFill>
              </a:rPr>
              <a:t>daniel.herman2@pennmedicine.upenn.edu</a:t>
            </a:r>
            <a:endParaRPr>
              <a:solidFill>
                <a:srgbClr val="954F72"/>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Daniel Herman practices clinical pathology at the University of Pennsylvania, where he directs the Endocrinology laboratory at the Hospital of the University of Pennsylvania. He completed his MD and PhD degrees at Harvard Medical School and trained in Clinical Pathology at the University of Washington. His current clinical practice, in addition to clinical chemistry, includes leading informatics projects to make better use of existing laboratory data in the form of live operational dashboards, test utilization reports, and identification of missing patient diagnoses. His research group has been developing EHR-based methods to improve population health screening, focused recently on improving population hypertension management by identifying patients with undiagnosed primary aldosteronism. He is also interested in the intersection of pathology and policy and currently serves as College of American Pathology State Issue Advisor for Pennsylvania.</a:t>
            </a:r>
            <a:endParaRPr>
              <a:solidFill>
                <a:schemeClr val="dk1"/>
              </a:solidFill>
            </a:endParaRPr>
          </a:p>
        </p:txBody>
      </p:sp>
    </p:spTree>
    <p:extLst>
      <p:ext uri="{BB962C8B-B14F-4D97-AF65-F5344CB8AC3E}">
        <p14:creationId xmlns:p14="http://schemas.microsoft.com/office/powerpoint/2010/main" val="470550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1e91fc5f9_1_787: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1e91fc5f9_1_787: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Amrom Obstfeld MD, PhD, is the Medical Director of the Division of Pathology Informatics as well as the Hematology Laboratory at Children’s Hospital of Philadelphia. After receiving his MD and PhD degrees from the College of Physicians and Surgeons at Columbia University, he went on to train in Clinical Pathology at the Hospital of the University of Pennsylvania. In addition to his duties within the Hematology Laboratory, Dr. Obstfeld’s clinical responsibilities include leading the development of analytic tools to aid in </a:t>
            </a:r>
            <a:r>
              <a:rPr lang="en">
                <a:solidFill>
                  <a:schemeClr val="dk1"/>
                </a:solidFill>
              </a:rPr>
              <a:t>laboratory quality </a:t>
            </a:r>
            <a:r>
              <a:rPr lang="en"/>
              <a:t>management, administration, and operation, and interfacing with other groups throughout the hospital on informatics initiatives.. His research focuses on utilizing clinical and pre-clinical laboratory data sets for predicting diagnosis and prognosis using statistical and machine learning techniques. Dr. Obstfeld plays a major role in designing and implementing educational experiences for pathology trainees and faculty </a:t>
            </a:r>
            <a:r>
              <a:rPr lang="en">
                <a:solidFill>
                  <a:schemeClr val="dk1"/>
                </a:solidFill>
              </a:rPr>
              <a:t>at the University of Pennsylvania </a:t>
            </a:r>
            <a:r>
              <a:rPr lang="en"/>
              <a:t>within the areas of clinical and pathology informatics.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110046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7/8/2020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7/8/2020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975242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7/8/2020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7/8/2020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7/8/2020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8743005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7/8/2020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7/8/2020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3198601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7/8/2020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092194"/>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3046309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0566874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3497673"/>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7/8/2020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4843397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263"/>
        <p:cNvGrpSpPr/>
        <p:nvPr/>
      </p:nvGrpSpPr>
      <p:grpSpPr>
        <a:xfrm>
          <a:off x="0" y="0"/>
          <a:ext cx="0" cy="0"/>
          <a:chOff x="0" y="0"/>
          <a:chExt cx="0" cy="0"/>
        </a:xfrm>
      </p:grpSpPr>
      <p:sp>
        <p:nvSpPr>
          <p:cNvPr id="264" name="Google Shape;264;p16"/>
          <p:cNvSpPr/>
          <p:nvPr/>
        </p:nvSpPr>
        <p:spPr>
          <a:xfrm>
            <a:off x="6646867" y="200"/>
            <a:ext cx="5545200" cy="6858000"/>
          </a:xfrm>
          <a:prstGeom prst="rect">
            <a:avLst/>
          </a:prstGeom>
          <a:solidFill>
            <a:srgbClr val="00041C">
              <a:alpha val="184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000"/>
          </a:p>
        </p:txBody>
      </p:sp>
      <p:sp>
        <p:nvSpPr>
          <p:cNvPr id="265" name="Google Shape;265;p16"/>
          <p:cNvSpPr txBox="1">
            <a:spLocks noGrp="1"/>
          </p:cNvSpPr>
          <p:nvPr>
            <p:ph type="sldNum" idx="12"/>
          </p:nvPr>
        </p:nvSpPr>
        <p:spPr>
          <a:xfrm>
            <a:off x="11448767" y="-15833"/>
            <a:ext cx="743200" cy="730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fld id="{00000000-1234-1234-1234-123412341234}" type="slidenum">
              <a:rPr lang="en" smtClean="0"/>
              <a:pPr algn="r"/>
              <a:t>‹#›</a:t>
            </a:fld>
            <a:endParaRPr lang="en"/>
          </a:p>
        </p:txBody>
      </p:sp>
      <p:sp>
        <p:nvSpPr>
          <p:cNvPr id="266" name="Google Shape;266;p16"/>
          <p:cNvSpPr txBox="1">
            <a:spLocks noGrp="1"/>
          </p:cNvSpPr>
          <p:nvPr>
            <p:ph type="title"/>
          </p:nvPr>
        </p:nvSpPr>
        <p:spPr>
          <a:xfrm>
            <a:off x="603632" y="827893"/>
            <a:ext cx="5313600" cy="11432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7" name="Google Shape;267;p16"/>
          <p:cNvSpPr txBox="1">
            <a:spLocks noGrp="1"/>
          </p:cNvSpPr>
          <p:nvPr>
            <p:ph type="body" idx="1"/>
          </p:nvPr>
        </p:nvSpPr>
        <p:spPr>
          <a:xfrm>
            <a:off x="603636" y="1883571"/>
            <a:ext cx="5313600" cy="4131200"/>
          </a:xfrm>
          <a:prstGeom prst="rect">
            <a:avLst/>
          </a:prstGeom>
        </p:spPr>
        <p:txBody>
          <a:bodyPr spcFirstLastPara="1" wrap="square" lIns="91425" tIns="91425" rIns="91425" bIns="91425" anchor="t" anchorCtr="0"/>
          <a:lstStyle>
            <a:lvl1pPr marL="609585" lvl="0" indent="-457189" rtl="0">
              <a:spcBef>
                <a:spcPts val="0"/>
              </a:spcBef>
              <a:spcAft>
                <a:spcPts val="0"/>
              </a:spcAft>
              <a:buSzPts val="1800"/>
              <a:buChar char="●"/>
              <a:defRPr>
                <a:solidFill>
                  <a:schemeClr val="lt1"/>
                </a:solidFill>
              </a:defRPr>
            </a:lvl1pPr>
            <a:lvl2pPr marL="1219170" lvl="1" indent="-423323" rtl="0">
              <a:spcBef>
                <a:spcPts val="2133"/>
              </a:spcBef>
              <a:spcAft>
                <a:spcPts val="0"/>
              </a:spcAft>
              <a:buSzPts val="1400"/>
              <a:buChar char="○"/>
              <a:defRPr>
                <a:solidFill>
                  <a:schemeClr val="lt1"/>
                </a:solidFill>
              </a:defRPr>
            </a:lvl2pPr>
            <a:lvl3pPr marL="1828754" lvl="2" indent="-423323" rtl="0">
              <a:spcBef>
                <a:spcPts val="2133"/>
              </a:spcBef>
              <a:spcAft>
                <a:spcPts val="0"/>
              </a:spcAft>
              <a:buSzPts val="1400"/>
              <a:buChar char="■"/>
              <a:defRPr>
                <a:solidFill>
                  <a:schemeClr val="lt1"/>
                </a:solidFill>
              </a:defRPr>
            </a:lvl3pPr>
            <a:lvl4pPr marL="2438339" lvl="3" indent="-423323" rtl="0">
              <a:spcBef>
                <a:spcPts val="2133"/>
              </a:spcBef>
              <a:spcAft>
                <a:spcPts val="0"/>
              </a:spcAft>
              <a:buSzPts val="1400"/>
              <a:buChar char="●"/>
              <a:defRPr>
                <a:solidFill>
                  <a:schemeClr val="lt1"/>
                </a:solidFill>
              </a:defRPr>
            </a:lvl4pPr>
            <a:lvl5pPr marL="3047924" lvl="4" indent="-423323" rtl="0">
              <a:spcBef>
                <a:spcPts val="2133"/>
              </a:spcBef>
              <a:spcAft>
                <a:spcPts val="0"/>
              </a:spcAft>
              <a:buSzPts val="1400"/>
              <a:buChar char="○"/>
              <a:defRPr>
                <a:solidFill>
                  <a:schemeClr val="lt1"/>
                </a:solidFill>
              </a:defRPr>
            </a:lvl5pPr>
            <a:lvl6pPr marL="3657509" lvl="5" indent="-423323" rtl="0">
              <a:spcBef>
                <a:spcPts val="2133"/>
              </a:spcBef>
              <a:spcAft>
                <a:spcPts val="0"/>
              </a:spcAft>
              <a:buSzPts val="1400"/>
              <a:buChar char="■"/>
              <a:defRPr>
                <a:solidFill>
                  <a:schemeClr val="lt1"/>
                </a:solidFill>
              </a:defRPr>
            </a:lvl6pPr>
            <a:lvl7pPr marL="4267093" lvl="6" indent="-423323" rtl="0">
              <a:spcBef>
                <a:spcPts val="2133"/>
              </a:spcBef>
              <a:spcAft>
                <a:spcPts val="0"/>
              </a:spcAft>
              <a:buSzPts val="1400"/>
              <a:buChar char="●"/>
              <a:defRPr>
                <a:solidFill>
                  <a:schemeClr val="lt1"/>
                </a:solidFill>
              </a:defRPr>
            </a:lvl7pPr>
            <a:lvl8pPr marL="4876678" lvl="7" indent="-423323" rtl="0">
              <a:spcBef>
                <a:spcPts val="2133"/>
              </a:spcBef>
              <a:spcAft>
                <a:spcPts val="0"/>
              </a:spcAft>
              <a:buSzPts val="1400"/>
              <a:buChar char="○"/>
              <a:defRPr>
                <a:solidFill>
                  <a:schemeClr val="lt1"/>
                </a:solidFill>
              </a:defRPr>
            </a:lvl8pPr>
            <a:lvl9pPr marL="5486263" lvl="8" indent="-423323" rtl="0">
              <a:spcBef>
                <a:spcPts val="2133"/>
              </a:spcBef>
              <a:spcAft>
                <a:spcPts val="2133"/>
              </a:spcAft>
              <a:buSzPts val="1400"/>
              <a:buChar char="■"/>
              <a:defRPr>
                <a:solidFill>
                  <a:schemeClr val="lt1"/>
                </a:solidFill>
              </a:defRPr>
            </a:lvl9pPr>
          </a:lstStyle>
          <a:p>
            <a:endParaRPr/>
          </a:p>
        </p:txBody>
      </p:sp>
    </p:spTree>
    <p:extLst>
      <p:ext uri="{BB962C8B-B14F-4D97-AF65-F5344CB8AC3E}">
        <p14:creationId xmlns:p14="http://schemas.microsoft.com/office/powerpoint/2010/main" val="10738520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581657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7/8/2020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7/8/2020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98254189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7/8/2020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49079187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7/8/2020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171574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7/8/2020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7/8/2020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7/8/2020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4" r:id="rId17"/>
    <p:sldLayoutId id="2147483675" r:id="rId18"/>
    <p:sldLayoutId id="2147483673" r:id="rId19"/>
    <p:sldLayoutId id="2147483676" r:id="rId20"/>
    <p:sldLayoutId id="2147483678" r:id="rId21"/>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7.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Autofit/>
          </a:bodyPr>
          <a:lstStyle/>
          <a:p>
            <a:r>
              <a:rPr lang="en-US" sz="7200" dirty="0">
                <a:solidFill>
                  <a:schemeClr val="tx1">
                    <a:lumMod val="65000"/>
                    <a:lumOff val="35000"/>
                  </a:schemeClr>
                </a:solidFill>
              </a:rPr>
              <a:t>Introduction to R Workshop </a:t>
            </a:r>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000" b="1" dirty="0" smtClean="0">
                <a:solidFill>
                  <a:schemeClr val="tx1">
                    <a:lumMod val="65000"/>
                    <a:lumOff val="35000"/>
                  </a:schemeClr>
                </a:solidFill>
              </a:rPr>
              <a:t>Amrom Obstfeld</a:t>
            </a:r>
          </a:p>
          <a:p>
            <a:r>
              <a:rPr lang="en-US" sz="2000" dirty="0">
                <a:solidFill>
                  <a:schemeClr val="tx1">
                    <a:lumMod val="65000"/>
                    <a:lumOff val="35000"/>
                  </a:schemeClr>
                </a:solidFill>
              </a:rPr>
              <a:t>Association for Pathology </a:t>
            </a:r>
            <a:r>
              <a:rPr lang="en-US" sz="2000" dirty="0" smtClean="0">
                <a:solidFill>
                  <a:schemeClr val="tx1">
                    <a:lumMod val="65000"/>
                    <a:lumOff val="35000"/>
                  </a:schemeClr>
                </a:solidFill>
              </a:rPr>
              <a:t>Informatics</a:t>
            </a:r>
          </a:p>
          <a:p>
            <a:r>
              <a:rPr lang="en-US" sz="2000" dirty="0" smtClean="0">
                <a:solidFill>
                  <a:schemeClr val="tx1">
                    <a:lumMod val="65000"/>
                    <a:lumOff val="35000"/>
                  </a:schemeClr>
                </a:solidFill>
              </a:rPr>
              <a:t>July 16, 2020</a:t>
            </a:r>
          </a:p>
        </p:txBody>
      </p:sp>
    </p:spTree>
    <p:extLst>
      <p:ext uri="{BB962C8B-B14F-4D97-AF65-F5344CB8AC3E}">
        <p14:creationId xmlns:p14="http://schemas.microsoft.com/office/powerpoint/2010/main" val="17114873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1"/>
          <p:cNvSpPr txBox="1">
            <a:spLocks noGrp="1"/>
          </p:cNvSpPr>
          <p:nvPr>
            <p:ph type="title"/>
          </p:nvPr>
        </p:nvSpPr>
        <p:spPr>
          <a:xfrm>
            <a:off x="893852" y="827893"/>
            <a:ext cx="5023380" cy="1143200"/>
          </a:xfrm>
          <a:prstGeom prst="rect">
            <a:avLst/>
          </a:prstGeom>
        </p:spPr>
        <p:txBody>
          <a:bodyPr spcFirstLastPara="1" vert="horz" wrap="square" lIns="121900" tIns="121900" rIns="121900" bIns="121900" rtlCol="0" anchor="t" anchorCtr="0">
            <a:noAutofit/>
          </a:bodyPr>
          <a:lstStyle/>
          <a:p>
            <a:r>
              <a:rPr lang="en" dirty="0">
                <a:solidFill>
                  <a:srgbClr val="434343"/>
                </a:solidFill>
              </a:rPr>
              <a:t>Daniel Herman</a:t>
            </a:r>
            <a:endParaRPr dirty="0">
              <a:solidFill>
                <a:srgbClr val="434343"/>
              </a:solidFill>
            </a:endParaRPr>
          </a:p>
        </p:txBody>
      </p:sp>
      <p:sp>
        <p:nvSpPr>
          <p:cNvPr id="294" name="Google Shape;294;p21"/>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 dirty="0">
                <a:solidFill>
                  <a:srgbClr val="434343"/>
                </a:solidFill>
              </a:rPr>
              <a:t>Assistant Professor of Pathology and Laboratory Medicine</a:t>
            </a:r>
            <a:endParaRPr dirty="0">
              <a:solidFill>
                <a:srgbClr val="434343"/>
              </a:solidFill>
            </a:endParaRPr>
          </a:p>
          <a:p>
            <a:pPr marL="0" indent="0">
              <a:spcBef>
                <a:spcPts val="2133"/>
              </a:spcBef>
              <a:buClr>
                <a:schemeClr val="dk1"/>
              </a:buClr>
              <a:buSzPts val="1100"/>
              <a:buNone/>
            </a:pPr>
            <a:r>
              <a:rPr lang="en" dirty="0">
                <a:solidFill>
                  <a:srgbClr val="434343"/>
                </a:solidFill>
              </a:rPr>
              <a:t>University of Pennsylvania Perelman School of Medicine</a:t>
            </a:r>
            <a:endParaRPr dirty="0">
              <a:solidFill>
                <a:srgbClr val="434343"/>
              </a:solidFill>
            </a:endParaRPr>
          </a:p>
          <a:p>
            <a:pPr marL="0" indent="0">
              <a:spcBef>
                <a:spcPts val="2133"/>
              </a:spcBef>
              <a:buClr>
                <a:schemeClr val="dk1"/>
              </a:buClr>
              <a:buSzPts val="1100"/>
              <a:buNone/>
            </a:pPr>
            <a:r>
              <a:rPr lang="en" dirty="0">
                <a:solidFill>
                  <a:srgbClr val="434343"/>
                </a:solidFill>
              </a:rPr>
              <a:t>Director, Endocrinology Laboratory</a:t>
            </a:r>
            <a:endParaRPr dirty="0">
              <a:solidFill>
                <a:srgbClr val="434343"/>
              </a:solidFill>
            </a:endParaRPr>
          </a:p>
          <a:p>
            <a:pPr marL="0" indent="0">
              <a:spcBef>
                <a:spcPts val="2133"/>
              </a:spcBef>
              <a:spcAft>
                <a:spcPts val="2133"/>
              </a:spcAft>
              <a:buNone/>
            </a:pPr>
            <a:r>
              <a:rPr lang="en" dirty="0">
                <a:solidFill>
                  <a:srgbClr val="434343"/>
                </a:solidFill>
              </a:rPr>
              <a:t>Hospital of the University of Pennsylvania</a:t>
            </a:r>
            <a:endParaRPr dirty="0">
              <a:solidFill>
                <a:srgbClr val="434343"/>
              </a:solidFill>
            </a:endParaRPr>
          </a:p>
        </p:txBody>
      </p:sp>
      <p:pic>
        <p:nvPicPr>
          <p:cNvPr id="295" name="Google Shape;295;p21"/>
          <p:cNvPicPr preferRelativeResize="0"/>
          <p:nvPr/>
        </p:nvPicPr>
        <p:blipFill>
          <a:blip r:embed="rId3">
            <a:alphaModFix/>
          </a:blip>
          <a:stretch>
            <a:fillRect/>
          </a:stretch>
        </p:blipFill>
        <p:spPr>
          <a:xfrm>
            <a:off x="7872412" y="589774"/>
            <a:ext cx="3262711" cy="4601351"/>
          </a:xfrm>
          <a:prstGeom prst="rect">
            <a:avLst/>
          </a:prstGeom>
          <a:noFill/>
          <a:ln>
            <a:noFill/>
          </a:ln>
        </p:spPr>
      </p:pic>
    </p:spTree>
    <p:extLst>
      <p:ext uri="{BB962C8B-B14F-4D97-AF65-F5344CB8AC3E}">
        <p14:creationId xmlns:p14="http://schemas.microsoft.com/office/powerpoint/2010/main" val="1880996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4"/>
          <p:cNvSpPr txBox="1">
            <a:spLocks noGrp="1"/>
          </p:cNvSpPr>
          <p:nvPr>
            <p:ph type="title"/>
          </p:nvPr>
        </p:nvSpPr>
        <p:spPr>
          <a:xfrm>
            <a:off x="796246" y="827893"/>
            <a:ext cx="5120985" cy="1143200"/>
          </a:xfrm>
          <a:prstGeom prst="rect">
            <a:avLst/>
          </a:prstGeom>
        </p:spPr>
        <p:txBody>
          <a:bodyPr spcFirstLastPara="1" vert="horz" wrap="square" lIns="121900" tIns="121900" rIns="121900" bIns="121900" rtlCol="0" anchor="t" anchorCtr="0">
            <a:noAutofit/>
          </a:bodyPr>
          <a:lstStyle/>
          <a:p>
            <a:r>
              <a:rPr lang="en" dirty="0">
                <a:solidFill>
                  <a:srgbClr val="434343"/>
                </a:solidFill>
              </a:rPr>
              <a:t>Amrom Obstfeld</a:t>
            </a:r>
            <a:endParaRPr dirty="0">
              <a:solidFill>
                <a:srgbClr val="434343"/>
              </a:solidFill>
            </a:endParaRPr>
          </a:p>
        </p:txBody>
      </p:sp>
      <p:sp>
        <p:nvSpPr>
          <p:cNvPr id="315" name="Google Shape;315;p24"/>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 sz="2400" dirty="0">
                <a:solidFill>
                  <a:srgbClr val="434343"/>
                </a:solidFill>
              </a:rPr>
              <a:t>Assistant Professor of Clinical Pathology and Laboratory Medicine</a:t>
            </a:r>
            <a:endParaRPr sz="2400" dirty="0">
              <a:solidFill>
                <a:srgbClr val="434343"/>
              </a:solidFill>
            </a:endParaRPr>
          </a:p>
          <a:p>
            <a:pPr marL="0" indent="0">
              <a:spcBef>
                <a:spcPts val="2133"/>
              </a:spcBef>
              <a:buClr>
                <a:schemeClr val="dk1"/>
              </a:buClr>
              <a:buSzPts val="1100"/>
              <a:buNone/>
            </a:pPr>
            <a:r>
              <a:rPr lang="en" sz="2400" dirty="0">
                <a:solidFill>
                  <a:srgbClr val="434343"/>
                </a:solidFill>
              </a:rPr>
              <a:t>University of Pennsylvania Perelman School of Medicine</a:t>
            </a:r>
            <a:endParaRPr sz="2400" dirty="0">
              <a:solidFill>
                <a:srgbClr val="434343"/>
              </a:solidFill>
            </a:endParaRPr>
          </a:p>
          <a:p>
            <a:pPr marL="0" indent="0">
              <a:spcBef>
                <a:spcPts val="2133"/>
              </a:spcBef>
              <a:buClr>
                <a:schemeClr val="dk1"/>
              </a:buClr>
              <a:buSzPts val="1100"/>
              <a:buNone/>
            </a:pPr>
            <a:r>
              <a:rPr lang="en" sz="2400" dirty="0" smtClean="0">
                <a:solidFill>
                  <a:srgbClr val="434343"/>
                </a:solidFill>
              </a:rPr>
              <a:t>Director </a:t>
            </a:r>
            <a:r>
              <a:rPr lang="en" sz="2400" dirty="0">
                <a:solidFill>
                  <a:srgbClr val="434343"/>
                </a:solidFill>
              </a:rPr>
              <a:t>of </a:t>
            </a:r>
            <a:r>
              <a:rPr lang="en-US" sz="2400" dirty="0" smtClean="0">
                <a:solidFill>
                  <a:srgbClr val="434343"/>
                </a:solidFill>
              </a:rPr>
              <a:t>Pathology Informatics</a:t>
            </a:r>
            <a:endParaRPr sz="2400" dirty="0">
              <a:solidFill>
                <a:srgbClr val="434343"/>
              </a:solidFill>
            </a:endParaRPr>
          </a:p>
          <a:p>
            <a:pPr marL="0" indent="0">
              <a:spcBef>
                <a:spcPts val="2133"/>
              </a:spcBef>
              <a:buClr>
                <a:schemeClr val="dk1"/>
              </a:buClr>
              <a:buSzPts val="1100"/>
              <a:buNone/>
            </a:pPr>
            <a:r>
              <a:rPr lang="en" sz="2400" dirty="0">
                <a:solidFill>
                  <a:srgbClr val="434343"/>
                </a:solidFill>
              </a:rPr>
              <a:t>Children's Hospital of Philadelphia</a:t>
            </a:r>
            <a:endParaRPr sz="2400" dirty="0">
              <a:solidFill>
                <a:srgbClr val="434343"/>
              </a:solidFill>
            </a:endParaRPr>
          </a:p>
          <a:p>
            <a:pPr marL="0" indent="0">
              <a:spcBef>
                <a:spcPts val="2133"/>
              </a:spcBef>
              <a:spcAft>
                <a:spcPts val="2133"/>
              </a:spcAft>
              <a:buNone/>
            </a:pPr>
            <a:endParaRPr sz="2400" dirty="0">
              <a:solidFill>
                <a:srgbClr val="434343"/>
              </a:solidFill>
            </a:endParaRPr>
          </a:p>
        </p:txBody>
      </p:sp>
      <p:pic>
        <p:nvPicPr>
          <p:cNvPr id="316" name="Google Shape;316;p24"/>
          <p:cNvPicPr preferRelativeResize="0"/>
          <p:nvPr/>
        </p:nvPicPr>
        <p:blipFill>
          <a:blip r:embed="rId3">
            <a:alphaModFix/>
          </a:blip>
          <a:stretch>
            <a:fillRect/>
          </a:stretch>
        </p:blipFill>
        <p:spPr>
          <a:xfrm>
            <a:off x="7777163" y="938213"/>
            <a:ext cx="3348038" cy="4188813"/>
          </a:xfrm>
          <a:prstGeom prst="rect">
            <a:avLst/>
          </a:prstGeom>
          <a:noFill/>
          <a:ln>
            <a:noFill/>
          </a:ln>
        </p:spPr>
      </p:pic>
    </p:spTree>
    <p:extLst>
      <p:ext uri="{BB962C8B-B14F-4D97-AF65-F5344CB8AC3E}">
        <p14:creationId xmlns:p14="http://schemas.microsoft.com/office/powerpoint/2010/main" val="335626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smtClean="0">
                <a:solidFill>
                  <a:schemeClr val="tx1">
                    <a:lumMod val="75000"/>
                    <a:lumOff val="25000"/>
                  </a:schemeClr>
                </a:solidFill>
              </a:rPr>
              <a:t>Workshop Workflow</a:t>
            </a:r>
            <a:endParaRPr lang="en-US" sz="6600" dirty="0">
              <a:solidFill>
                <a:schemeClr val="tx1">
                  <a:lumMod val="75000"/>
                  <a:lumOff val="25000"/>
                </a:schemeClr>
              </a:solidFill>
            </a:endParaRPr>
          </a:p>
        </p:txBody>
      </p:sp>
    </p:spTree>
    <p:extLst>
      <p:ext uri="{BB962C8B-B14F-4D97-AF65-F5344CB8AC3E}">
        <p14:creationId xmlns:p14="http://schemas.microsoft.com/office/powerpoint/2010/main" val="34981101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9"/>
          <p:cNvSpPr txBox="1">
            <a:spLocks noGrp="1"/>
          </p:cNvSpPr>
          <p:nvPr>
            <p:ph type="title"/>
          </p:nvPr>
        </p:nvSpPr>
        <p:spPr>
          <a:prstGeom prst="rect">
            <a:avLst/>
          </a:prstGeom>
        </p:spPr>
        <p:txBody>
          <a:bodyPr spcFirstLastPara="1" wrap="square" lIns="121900" tIns="121900" rIns="121900" bIns="121900" anchor="t" anchorCtr="0">
            <a:noAutofit/>
          </a:bodyPr>
          <a:lstStyle/>
          <a:p>
            <a:r>
              <a:rPr lang="en" dirty="0"/>
              <a:t>Lectures</a:t>
            </a:r>
            <a:endParaRPr dirty="0"/>
          </a:p>
        </p:txBody>
      </p:sp>
      <p:pic>
        <p:nvPicPr>
          <p:cNvPr id="349" name="Google Shape;349;p29"/>
          <p:cNvPicPr preferRelativeResize="0"/>
          <p:nvPr/>
        </p:nvPicPr>
        <p:blipFill rotWithShape="1">
          <a:blip r:embed="rId3">
            <a:alphaModFix/>
          </a:blip>
          <a:srcRect r="56939" b="53460"/>
          <a:stretch/>
        </p:blipFill>
        <p:spPr>
          <a:xfrm>
            <a:off x="1448191" y="1534757"/>
            <a:ext cx="4128800" cy="2358267"/>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350" name="Google Shape;350;p29"/>
          <p:cNvPicPr preferRelativeResize="0"/>
          <p:nvPr/>
        </p:nvPicPr>
        <p:blipFill rotWithShape="1">
          <a:blip r:embed="rId3">
            <a:alphaModFix/>
          </a:blip>
          <a:srcRect l="50910"/>
          <a:stretch/>
        </p:blipFill>
        <p:spPr>
          <a:xfrm>
            <a:off x="6202792" y="1534767"/>
            <a:ext cx="4706899" cy="50673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351" name="Google Shape;351;p29"/>
          <p:cNvPicPr preferRelativeResize="0"/>
          <p:nvPr/>
        </p:nvPicPr>
        <p:blipFill>
          <a:blip r:embed="rId4">
            <a:alphaModFix/>
          </a:blip>
          <a:stretch>
            <a:fillRect/>
          </a:stretch>
        </p:blipFill>
        <p:spPr>
          <a:xfrm>
            <a:off x="1448201" y="4267201"/>
            <a:ext cx="4128801" cy="2319332"/>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13" name="Freeform 12"/>
          <p:cNvSpPr/>
          <p:nvPr/>
        </p:nvSpPr>
        <p:spPr>
          <a:xfrm rot="5400000">
            <a:off x="5630020" y="2155842"/>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4" name="Right Arrow 13"/>
          <p:cNvSpPr/>
          <p:nvPr/>
        </p:nvSpPr>
        <p:spPr>
          <a:xfrm rot="5400000">
            <a:off x="3134904" y="3836636"/>
            <a:ext cx="811032" cy="463563"/>
          </a:xfrm>
          <a:prstGeom prst="rightArrow">
            <a:avLst/>
          </a:pr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6" name="Freeform 15"/>
          <p:cNvSpPr/>
          <p:nvPr/>
        </p:nvSpPr>
        <p:spPr>
          <a:xfrm rot="5400000">
            <a:off x="5630020" y="4054260"/>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Tree>
    <p:extLst>
      <p:ext uri="{BB962C8B-B14F-4D97-AF65-F5344CB8AC3E}">
        <p14:creationId xmlns:p14="http://schemas.microsoft.com/office/powerpoint/2010/main" val="1674616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1"/>
                                        </p:tgtEl>
                                        <p:attrNameLst>
                                          <p:attrName>style.visibility</p:attrName>
                                        </p:attrNameLst>
                                      </p:cBhvr>
                                      <p:to>
                                        <p:strVal val="visible"/>
                                      </p:to>
                                    </p:set>
                                    <p:animEffect transition="in" filter="fade">
                                      <p:cBhvr>
                                        <p:cTn id="7" dur="500"/>
                                        <p:tgtEl>
                                          <p:spTgt spid="351"/>
                                        </p:tgtEl>
                                      </p:cBhvr>
                                    </p:animEffect>
                                  </p:childTnLst>
                                </p:cTn>
                              </p:par>
                              <p:par>
                                <p:cTn id="8" presetID="10" presetClass="entr" presetSubtype="0" fill="hold" nodeType="withEffect">
                                  <p:stCondLst>
                                    <p:cond delay="0"/>
                                  </p:stCondLst>
                                  <p:childTnLst>
                                    <p:set>
                                      <p:cBhvr>
                                        <p:cTn id="9" dur="1" fill="hold">
                                          <p:stCondLst>
                                            <p:cond delay="0"/>
                                          </p:stCondLst>
                                        </p:cTn>
                                        <p:tgtEl>
                                          <p:spTgt spid="350"/>
                                        </p:tgtEl>
                                        <p:attrNameLst>
                                          <p:attrName>style.visibility</p:attrName>
                                        </p:attrNameLst>
                                      </p:cBhvr>
                                      <p:to>
                                        <p:strVal val="visible"/>
                                      </p:to>
                                    </p:set>
                                    <p:animEffect transition="in" filter="fade">
                                      <p:cBhvr>
                                        <p:cTn id="10" dur="500"/>
                                        <p:tgtEl>
                                          <p:spTgt spid="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Setup</a:t>
            </a:r>
            <a:endParaRPr lang="en-US" dirty="0"/>
          </a:p>
        </p:txBody>
      </p:sp>
      <p:pic>
        <p:nvPicPr>
          <p:cNvPr id="1026" name="Picture 2" descr="First sli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0856" y="2163013"/>
            <a:ext cx="3619504" cy="30130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Zoom | PortfolioSolu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296" y="2163013"/>
            <a:ext cx="3135591" cy="286703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9143998" y="2163013"/>
            <a:ext cx="2401385" cy="3104712"/>
          </a:xfrm>
          <a:prstGeom prst="rect">
            <a:avLst/>
          </a:prstGeom>
        </p:spPr>
      </p:pic>
    </p:spTree>
    <p:extLst>
      <p:ext uri="{BB962C8B-B14F-4D97-AF65-F5344CB8AC3E}">
        <p14:creationId xmlns:p14="http://schemas.microsoft.com/office/powerpoint/2010/main" val="2114301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Using Zoom in the workshop</a:t>
            </a:r>
            <a:endParaRPr lang="en-US" dirty="0"/>
          </a:p>
        </p:txBody>
      </p:sp>
      <p:sp>
        <p:nvSpPr>
          <p:cNvPr id="3" name="Content Placeholder 2"/>
          <p:cNvSpPr>
            <a:spLocks noGrp="1"/>
          </p:cNvSpPr>
          <p:nvPr>
            <p:ph idx="1"/>
          </p:nvPr>
        </p:nvSpPr>
        <p:spPr/>
        <p:txBody>
          <a:bodyPr/>
          <a:lstStyle/>
          <a:p>
            <a:r>
              <a:rPr lang="en-US" dirty="0" smtClean="0"/>
              <a:t>1. All participants will be muted during the main presentations</a:t>
            </a:r>
          </a:p>
          <a:p>
            <a:r>
              <a:rPr lang="en-US" dirty="0" smtClean="0"/>
              <a:t>2. Chat window is always available if help is needed</a:t>
            </a:r>
          </a:p>
          <a:p>
            <a:r>
              <a:rPr lang="en-US" dirty="0" smtClean="0"/>
              <a:t>3. Feel free to use non-verbal feedback to tell us how things are going</a:t>
            </a:r>
          </a:p>
          <a:p>
            <a:r>
              <a:rPr lang="en-US" dirty="0" smtClean="0"/>
              <a:t>4. If you have a question, raise your hand and a TA will direct message you to get you help</a:t>
            </a:r>
          </a:p>
          <a:p>
            <a:r>
              <a:rPr lang="en-US" dirty="0" smtClean="0"/>
              <a:t>5. We'll be trialing break out sessions to allow for more direct interaction and assistance </a:t>
            </a:r>
          </a:p>
          <a:p>
            <a:r>
              <a:rPr lang="en-US" dirty="0" smtClean="0"/>
              <a:t>6. We'll occasionally be using polls to see where people are</a:t>
            </a:r>
            <a:endParaRPr lang="en-US" dirty="0"/>
          </a:p>
        </p:txBody>
      </p:sp>
    </p:spTree>
    <p:extLst>
      <p:ext uri="{BB962C8B-B14F-4D97-AF65-F5344CB8AC3E}">
        <p14:creationId xmlns:p14="http://schemas.microsoft.com/office/powerpoint/2010/main" val="574702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try out some Zoom features!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7565747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smtClean="0">
                <a:solidFill>
                  <a:schemeClr val="tx1">
                    <a:lumMod val="75000"/>
                    <a:lumOff val="25000"/>
                  </a:schemeClr>
                </a:solidFill>
              </a:rPr>
              <a:t>Who are you?</a:t>
            </a:r>
            <a:endParaRPr lang="en-US" sz="6600" dirty="0">
              <a:solidFill>
                <a:schemeClr val="tx1">
                  <a:lumMod val="75000"/>
                  <a:lumOff val="25000"/>
                </a:schemeClr>
              </a:solidFill>
            </a:endParaRPr>
          </a:p>
        </p:txBody>
      </p:sp>
    </p:spTree>
    <p:extLst>
      <p:ext uri="{BB962C8B-B14F-4D97-AF65-F5344CB8AC3E}">
        <p14:creationId xmlns:p14="http://schemas.microsoft.com/office/powerpoint/2010/main" val="8775243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3"/>
          <p:cNvSpPr txBox="1">
            <a:spLocks noGrp="1"/>
          </p:cNvSpPr>
          <p:nvPr>
            <p:ph type="title"/>
          </p:nvPr>
        </p:nvSpPr>
        <p:spPr>
          <a:xfrm>
            <a:off x="1125020" y="593367"/>
            <a:ext cx="1065138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
              <a:t>Final Tips</a:t>
            </a:r>
            <a:endParaRPr/>
          </a:p>
          <a:p>
            <a:endParaRPr/>
          </a:p>
        </p:txBody>
      </p:sp>
      <p:sp>
        <p:nvSpPr>
          <p:cNvPr id="375" name="Google Shape;375;p33"/>
          <p:cNvSpPr txBox="1">
            <a:spLocks noGrp="1"/>
          </p:cNvSpPr>
          <p:nvPr>
            <p:ph type="body" idx="1"/>
          </p:nvPr>
        </p:nvSpPr>
        <p:spPr>
          <a:xfrm>
            <a:off x="415600" y="2052083"/>
            <a:ext cx="11360800" cy="4039749"/>
          </a:xfrm>
          <a:prstGeom prst="rect">
            <a:avLst/>
          </a:prstGeom>
        </p:spPr>
        <p:txBody>
          <a:bodyPr spcFirstLastPara="1" vert="horz" wrap="square" lIns="121900" tIns="121900" rIns="121900" bIns="121900" rtlCol="0" anchor="t" anchorCtr="0">
            <a:noAutofit/>
          </a:bodyPr>
          <a:lstStyle/>
          <a:p>
            <a:pPr indent="-507987">
              <a:buClr>
                <a:srgbClr val="333333"/>
              </a:buClr>
              <a:buSzPts val="2400"/>
            </a:pPr>
            <a:r>
              <a:rPr lang="en" sz="3200" b="1" dirty="0">
                <a:solidFill>
                  <a:srgbClr val="333333"/>
                </a:solidFill>
              </a:rPr>
              <a:t>The best way to learn to code is by doing</a:t>
            </a:r>
            <a:r>
              <a:rPr lang="en" sz="3200" dirty="0">
                <a:solidFill>
                  <a:srgbClr val="333333"/>
                </a:solidFill>
              </a:rPr>
              <a:t>: Find a project, make a goal, and push yourself to use R!</a:t>
            </a:r>
            <a:endParaRPr sz="3200" dirty="0">
              <a:solidFill>
                <a:srgbClr val="333333"/>
              </a:solidFill>
            </a:endParaRPr>
          </a:p>
          <a:p>
            <a:pPr indent="-507987">
              <a:buClr>
                <a:srgbClr val="333333"/>
              </a:buClr>
              <a:buSzPts val="2400"/>
            </a:pPr>
            <a:r>
              <a:rPr lang="en" sz="3200" b="1" dirty="0">
                <a:solidFill>
                  <a:srgbClr val="333333"/>
                </a:solidFill>
              </a:rPr>
              <a:t>Practice is key</a:t>
            </a:r>
            <a:r>
              <a:rPr lang="en" sz="3200" dirty="0">
                <a:solidFill>
                  <a:srgbClr val="333333"/>
                </a:solidFill>
              </a:rPr>
              <a:t>! </a:t>
            </a:r>
            <a:endParaRPr sz="3200" dirty="0"/>
          </a:p>
        </p:txBody>
      </p:sp>
      <p:sp>
        <p:nvSpPr>
          <p:cNvPr id="4" name="TextBox 3"/>
          <p:cNvSpPr txBox="1"/>
          <p:nvPr/>
        </p:nvSpPr>
        <p:spPr>
          <a:xfrm>
            <a:off x="9997441" y="6272107"/>
            <a:ext cx="1128835" cy="246221"/>
          </a:xfrm>
          <a:prstGeom prst="rect">
            <a:avLst/>
          </a:prstGeom>
          <a:noFill/>
        </p:spPr>
        <p:txBody>
          <a:bodyPr wrap="none" rtlCol="0">
            <a:spAutoFit/>
          </a:bodyPr>
          <a:lstStyle/>
          <a:p>
            <a:r>
              <a:rPr lang="en-US" sz="1000"/>
              <a:t>Moderndive.com</a:t>
            </a:r>
          </a:p>
        </p:txBody>
      </p:sp>
    </p:spTree>
    <p:extLst>
      <p:ext uri="{BB962C8B-B14F-4D97-AF65-F5344CB8AC3E}">
        <p14:creationId xmlns:p14="http://schemas.microsoft.com/office/powerpoint/2010/main" val="2984954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smtClean="0">
                <a:solidFill>
                  <a:schemeClr val="tx1">
                    <a:lumMod val="75000"/>
                    <a:lumOff val="25000"/>
                  </a:schemeClr>
                </a:solidFill>
              </a:rPr>
              <a:t>Course Introduction</a:t>
            </a:r>
            <a:endParaRPr lang="en-US" sz="6600" dirty="0">
              <a:solidFill>
                <a:schemeClr val="tx1">
                  <a:lumMod val="75000"/>
                  <a:lumOff val="25000"/>
                </a:schemeClr>
              </a:solidFill>
            </a:endParaRPr>
          </a:p>
        </p:txBody>
      </p:sp>
    </p:spTree>
    <p:extLst>
      <p:ext uri="{BB962C8B-B14F-4D97-AF65-F5344CB8AC3E}">
        <p14:creationId xmlns:p14="http://schemas.microsoft.com/office/powerpoint/2010/main" val="20340221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5" y="462155"/>
            <a:ext cx="5251025" cy="777536"/>
          </a:xfrm>
        </p:spPr>
        <p:txBody>
          <a:bodyPr>
            <a:normAutofit fontScale="90000"/>
          </a:bodyPr>
          <a:lstStyle/>
          <a:p>
            <a:pPr algn="ctr"/>
            <a:r>
              <a:rPr lang="en-US" sz="4800" dirty="0" smtClean="0"/>
              <a:t>Goals and Objectives</a:t>
            </a:r>
            <a:endParaRPr lang="en-US" sz="4800" dirty="0"/>
          </a:p>
        </p:txBody>
      </p:sp>
      <p:sp>
        <p:nvSpPr>
          <p:cNvPr id="3" name="TextBox 2"/>
          <p:cNvSpPr txBox="1"/>
          <p:nvPr/>
        </p:nvSpPr>
        <p:spPr>
          <a:xfrm>
            <a:off x="1028700" y="1714500"/>
            <a:ext cx="10096500" cy="3416320"/>
          </a:xfrm>
          <a:prstGeom prst="rect">
            <a:avLst/>
          </a:prstGeom>
          <a:noFill/>
        </p:spPr>
        <p:txBody>
          <a:bodyPr wrap="square" rtlCol="0">
            <a:spAutoFit/>
          </a:bodyPr>
          <a:lstStyle/>
          <a:p>
            <a:pPr marL="288925" lvl="1" indent="-288925">
              <a:buFont typeface="Arial" panose="020B0604020202020204" pitchFamily="34" charset="0"/>
              <a:buChar char="•"/>
            </a:pPr>
            <a:r>
              <a:rPr lang="en-US" sz="3600" dirty="0" smtClean="0">
                <a:latin typeface="Arial Narrow" panose="020B0606020202030204" pitchFamily="34" charset="0"/>
              </a:rPr>
              <a:t>Advocate for the use of R as a means of improving reproducibility </a:t>
            </a:r>
            <a:r>
              <a:rPr lang="en-US" sz="3600" dirty="0">
                <a:latin typeface="Arial Narrow" panose="020B0606020202030204" pitchFamily="34" charset="0"/>
              </a:rPr>
              <a:t>in clinical data analysis</a:t>
            </a:r>
          </a:p>
          <a:p>
            <a:pPr marL="288925" lvl="1" indent="-288925">
              <a:buFont typeface="Arial" panose="020B0604020202020204" pitchFamily="34" charset="0"/>
              <a:buChar char="•"/>
            </a:pPr>
            <a:r>
              <a:rPr lang="en-US" sz="3600" dirty="0" smtClean="0">
                <a:latin typeface="Arial Narrow" panose="020B0606020202030204" pitchFamily="34" charset="0"/>
              </a:rPr>
              <a:t>Demonstrate how R is used to </a:t>
            </a:r>
            <a:r>
              <a:rPr lang="en-US" sz="3600" dirty="0">
                <a:latin typeface="Arial Narrow" panose="020B0606020202030204" pitchFamily="34" charset="0"/>
              </a:rPr>
              <a:t>perform </a:t>
            </a:r>
            <a:r>
              <a:rPr lang="en-US" sz="3600" dirty="0" smtClean="0">
                <a:latin typeface="Arial Narrow" panose="020B0606020202030204" pitchFamily="34" charset="0"/>
              </a:rPr>
              <a:t>analyses </a:t>
            </a:r>
            <a:r>
              <a:rPr lang="en-US" sz="3600" dirty="0">
                <a:latin typeface="Arial Narrow" panose="020B0606020202030204" pitchFamily="34" charset="0"/>
              </a:rPr>
              <a:t>of laboratory </a:t>
            </a:r>
            <a:r>
              <a:rPr lang="en-US" sz="3600" dirty="0" smtClean="0">
                <a:latin typeface="Arial Narrow" panose="020B0606020202030204" pitchFamily="34" charset="0"/>
              </a:rPr>
              <a:t>operational data</a:t>
            </a:r>
            <a:endParaRPr lang="en-US" sz="3600" dirty="0">
              <a:latin typeface="Arial Narrow" panose="020B0606020202030204" pitchFamily="34" charset="0"/>
            </a:endParaRPr>
          </a:p>
          <a:p>
            <a:pPr marL="288925" lvl="1" indent="-288925">
              <a:buFont typeface="Arial" panose="020B0604020202020204" pitchFamily="34" charset="0"/>
              <a:buChar char="•"/>
            </a:pPr>
            <a:r>
              <a:rPr lang="en-US" sz="3600" dirty="0" smtClean="0">
                <a:latin typeface="Arial Narrow" panose="020B0606020202030204" pitchFamily="34" charset="0"/>
              </a:rPr>
              <a:t>Establish a basis of understanding in the 'tidy' approach to data analysis within the framework of R</a:t>
            </a:r>
          </a:p>
        </p:txBody>
      </p:sp>
    </p:spTree>
    <p:extLst>
      <p:ext uri="{BB962C8B-B14F-4D97-AF65-F5344CB8AC3E}">
        <p14:creationId xmlns:p14="http://schemas.microsoft.com/office/powerpoint/2010/main" val="31836935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7"/>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Autofit/>
          </a:bodyPr>
          <a:lstStyle/>
          <a:p>
            <a:r>
              <a:rPr lang="en"/>
              <a:t>Course Materials</a:t>
            </a:r>
            <a:endParaRPr/>
          </a:p>
        </p:txBody>
      </p:sp>
      <p:pic>
        <p:nvPicPr>
          <p:cNvPr id="334" name="Google Shape;334;p27"/>
          <p:cNvPicPr preferRelativeResize="0"/>
          <p:nvPr/>
        </p:nvPicPr>
        <p:blipFill>
          <a:blip r:embed="rId3">
            <a:alphaModFix/>
          </a:blip>
          <a:stretch>
            <a:fillRect/>
          </a:stretch>
        </p:blipFill>
        <p:spPr>
          <a:xfrm>
            <a:off x="605633" y="1770801"/>
            <a:ext cx="2507667" cy="3316401"/>
          </a:xfrm>
          <a:prstGeom prst="rect">
            <a:avLst/>
          </a:prstGeom>
          <a:noFill/>
          <a:ln>
            <a:noFill/>
          </a:ln>
          <a:effectLst>
            <a:outerShdw blurRad="57150" dist="19050" dir="5400000" algn="bl" rotWithShape="0">
              <a:srgbClr val="000000">
                <a:alpha val="50000"/>
              </a:srgbClr>
            </a:outerShdw>
          </a:effectLst>
        </p:spPr>
      </p:pic>
      <p:sp>
        <p:nvSpPr>
          <p:cNvPr id="335" name="Google Shape;335;p27"/>
          <p:cNvSpPr txBox="1"/>
          <p:nvPr/>
        </p:nvSpPr>
        <p:spPr>
          <a:xfrm>
            <a:off x="655700" y="5263933"/>
            <a:ext cx="2457600" cy="1097600"/>
          </a:xfrm>
          <a:prstGeom prst="rect">
            <a:avLst/>
          </a:prstGeom>
          <a:noFill/>
          <a:ln>
            <a:noFill/>
          </a:ln>
        </p:spPr>
        <p:txBody>
          <a:bodyPr spcFirstLastPara="1" wrap="square" lIns="121900" tIns="121900" rIns="121900" bIns="121900" anchor="t" anchorCtr="0">
            <a:noAutofit/>
          </a:bodyPr>
          <a:lstStyle/>
          <a:p>
            <a:r>
              <a:rPr lang="en" sz="1000" u="sng"/>
              <a:t>Course Textbook</a:t>
            </a:r>
            <a:endParaRPr sz="1000" u="sng"/>
          </a:p>
          <a:p>
            <a:r>
              <a:rPr lang="en" sz="1000"/>
              <a:t>Slides with course notes</a:t>
            </a:r>
            <a:endParaRPr sz="1000"/>
          </a:p>
        </p:txBody>
      </p:sp>
      <p:pic>
        <p:nvPicPr>
          <p:cNvPr id="336" name="Google Shape;336;p27"/>
          <p:cNvPicPr preferRelativeResize="0"/>
          <p:nvPr/>
        </p:nvPicPr>
        <p:blipFill>
          <a:blip r:embed="rId4">
            <a:alphaModFix/>
          </a:blip>
          <a:stretch>
            <a:fillRect/>
          </a:stretch>
        </p:blipFill>
        <p:spPr>
          <a:xfrm>
            <a:off x="4292017" y="1770801"/>
            <a:ext cx="3607967" cy="2736365"/>
          </a:xfrm>
          <a:prstGeom prst="rect">
            <a:avLst/>
          </a:prstGeom>
          <a:noFill/>
          <a:ln>
            <a:noFill/>
          </a:ln>
          <a:effectLst>
            <a:outerShdw blurRad="57150" dist="19050" dir="5400000" algn="bl" rotWithShape="0">
              <a:srgbClr val="000000">
                <a:alpha val="50000"/>
              </a:srgbClr>
            </a:outerShdw>
          </a:effectLst>
        </p:spPr>
      </p:pic>
      <p:sp>
        <p:nvSpPr>
          <p:cNvPr id="337" name="Google Shape;337;p27"/>
          <p:cNvSpPr txBox="1"/>
          <p:nvPr/>
        </p:nvSpPr>
        <p:spPr>
          <a:xfrm>
            <a:off x="5239384" y="5263933"/>
            <a:ext cx="1713200" cy="1097600"/>
          </a:xfrm>
          <a:prstGeom prst="rect">
            <a:avLst/>
          </a:prstGeom>
          <a:noFill/>
          <a:ln>
            <a:noFill/>
          </a:ln>
        </p:spPr>
        <p:txBody>
          <a:bodyPr spcFirstLastPara="1" wrap="square" lIns="121900" tIns="121900" rIns="121900" bIns="121900" anchor="t" anchorCtr="0">
            <a:noAutofit/>
          </a:bodyPr>
          <a:lstStyle/>
          <a:p>
            <a:pPr algn="ctr"/>
            <a:r>
              <a:rPr lang="en" sz="1000" u="sng"/>
              <a:t>Cheatsheets</a:t>
            </a:r>
            <a:endParaRPr sz="1000" u="sng"/>
          </a:p>
          <a:p>
            <a:pPr algn="ctr"/>
            <a:endParaRPr sz="1000"/>
          </a:p>
        </p:txBody>
      </p:sp>
      <p:sp>
        <p:nvSpPr>
          <p:cNvPr id="338" name="Google Shape;338;p27"/>
          <p:cNvSpPr txBox="1"/>
          <p:nvPr/>
        </p:nvSpPr>
        <p:spPr>
          <a:xfrm>
            <a:off x="9258925" y="5143500"/>
            <a:ext cx="1713200" cy="1097600"/>
          </a:xfrm>
          <a:prstGeom prst="rect">
            <a:avLst/>
          </a:prstGeom>
          <a:noFill/>
          <a:ln>
            <a:noFill/>
          </a:ln>
        </p:spPr>
        <p:txBody>
          <a:bodyPr spcFirstLastPara="1" wrap="square" lIns="121900" tIns="121900" rIns="121900" bIns="121900" anchor="t" anchorCtr="0">
            <a:noAutofit/>
          </a:bodyPr>
          <a:lstStyle/>
          <a:p>
            <a:pPr algn="ctr"/>
            <a:r>
              <a:rPr lang="en" sz="1000" u="sng" dirty="0"/>
              <a:t>Resources</a:t>
            </a:r>
            <a:endParaRPr sz="1000" u="sng" dirty="0"/>
          </a:p>
          <a:p>
            <a:pPr algn="ctr"/>
            <a:endParaRPr sz="1000" dirty="0"/>
          </a:p>
        </p:txBody>
      </p:sp>
      <p:pic>
        <p:nvPicPr>
          <p:cNvPr id="2" name="Picture 1"/>
          <p:cNvPicPr>
            <a:picLocks noChangeAspect="1"/>
          </p:cNvPicPr>
          <p:nvPr/>
        </p:nvPicPr>
        <p:blipFill>
          <a:blip r:embed="rId5"/>
          <a:stretch>
            <a:fillRect/>
          </a:stretch>
        </p:blipFill>
        <p:spPr>
          <a:xfrm>
            <a:off x="8643585" y="1770801"/>
            <a:ext cx="2943880" cy="3243300"/>
          </a:xfrm>
          <a:prstGeom prst="rect">
            <a:avLst/>
          </a:prstGeom>
        </p:spPr>
      </p:pic>
    </p:spTree>
    <p:extLst>
      <p:ext uri="{BB962C8B-B14F-4D97-AF65-F5344CB8AC3E}">
        <p14:creationId xmlns:p14="http://schemas.microsoft.com/office/powerpoint/2010/main" val="18496799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148293359"/>
              </p:ext>
            </p:extLst>
          </p:nvPr>
        </p:nvGraphicFramePr>
        <p:xfrm>
          <a:off x="1116794" y="842453"/>
          <a:ext cx="10647115" cy="5584030"/>
        </p:xfrm>
        <a:graphic>
          <a:graphicData uri="http://schemas.openxmlformats.org/drawingml/2006/table">
            <a:tbl>
              <a:tblPr/>
              <a:tblGrid>
                <a:gridCol w="2129419">
                  <a:extLst>
                    <a:ext uri="{9D8B030D-6E8A-4147-A177-3AD203B41FA5}">
                      <a16:colId xmlns:a16="http://schemas.microsoft.com/office/drawing/2014/main" val="3165365227"/>
                    </a:ext>
                  </a:extLst>
                </a:gridCol>
                <a:gridCol w="4258848">
                  <a:extLst>
                    <a:ext uri="{9D8B030D-6E8A-4147-A177-3AD203B41FA5}">
                      <a16:colId xmlns:a16="http://schemas.microsoft.com/office/drawing/2014/main" val="3978612482"/>
                    </a:ext>
                  </a:extLst>
                </a:gridCol>
                <a:gridCol w="4258848">
                  <a:extLst>
                    <a:ext uri="{9D8B030D-6E8A-4147-A177-3AD203B41FA5}">
                      <a16:colId xmlns:a16="http://schemas.microsoft.com/office/drawing/2014/main" val="974137365"/>
                    </a:ext>
                  </a:extLst>
                </a:gridCol>
              </a:tblGrid>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July 16 2020</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400" b="1" i="0" u="none" strike="noStrike">
                          <a:solidFill>
                            <a:srgbClr val="0000FF"/>
                          </a:solidFill>
                          <a:effectLst/>
                          <a:latin typeface="Arial" panose="020B0604020202020204" pitchFamily="34" charset="0"/>
                        </a:rPr>
                        <a:t>Session</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400" b="1" i="0" u="none" strike="noStrike">
                          <a:solidFill>
                            <a:srgbClr val="0000FF"/>
                          </a:solidFill>
                          <a:effectLst/>
                          <a:latin typeface="Arial" panose="020B0604020202020204" pitchFamily="34" charset="0"/>
                        </a:rPr>
                        <a:t>Instructor</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827253">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1:00 pm - 1:30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dirty="0">
                          <a:solidFill>
                            <a:srgbClr val="212121"/>
                          </a:solidFill>
                          <a:effectLst/>
                          <a:latin typeface="Arial" panose="020B0604020202020204" pitchFamily="34" charset="0"/>
                          <a:ea typeface="+mn-ea"/>
                          <a:cs typeface="+mn-cs"/>
                        </a:rPr>
                        <a:t>Instructor Introductions, Introduction to technology</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a:solidFill>
                            <a:srgbClr val="212121"/>
                          </a:solidFill>
                          <a:effectLst/>
                          <a:latin typeface="Arial" panose="020B0604020202020204" pitchFamily="34" charset="0"/>
                          <a:ea typeface="+mn-ea"/>
                          <a:cs typeface="+mn-cs"/>
                        </a:rPr>
                        <a:t>Amrom Obstfeld</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1:30 pm - 2:15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dirty="0">
                          <a:solidFill>
                            <a:srgbClr val="212121"/>
                          </a:solidFill>
                          <a:effectLst/>
                          <a:latin typeface="Arial" panose="020B0604020202020204" pitchFamily="34" charset="0"/>
                          <a:ea typeface="+mn-ea"/>
                          <a:cs typeface="+mn-cs"/>
                        </a:rPr>
                        <a:t>Introduction to R and </a:t>
                      </a:r>
                      <a:r>
                        <a:rPr lang="en-US" sz="1400" b="0" i="0" u="none" strike="noStrike" kern="1200" dirty="0" err="1">
                          <a:solidFill>
                            <a:srgbClr val="212121"/>
                          </a:solidFill>
                          <a:effectLst/>
                          <a:latin typeface="Arial" panose="020B0604020202020204" pitchFamily="34" charset="0"/>
                          <a:ea typeface="+mn-ea"/>
                          <a:cs typeface="+mn-cs"/>
                        </a:rPr>
                        <a:t>RStudio</a:t>
                      </a:r>
                      <a:r>
                        <a:rPr lang="en-US" sz="1400" b="0" i="0" u="none" strike="noStrike" kern="1200" dirty="0">
                          <a:solidFill>
                            <a:srgbClr val="212121"/>
                          </a:solidFill>
                          <a:effectLst/>
                          <a:latin typeface="Arial" panose="020B0604020202020204" pitchFamily="34" charset="0"/>
                          <a:ea typeface="+mn-ea"/>
                          <a:cs typeface="+mn-cs"/>
                        </a:rPr>
                        <a:t>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dirty="0">
                          <a:solidFill>
                            <a:srgbClr val="212121"/>
                          </a:solidFill>
                          <a:effectLst/>
                          <a:latin typeface="Arial" panose="020B0604020202020204" pitchFamily="34" charset="0"/>
                          <a:ea typeface="+mn-ea"/>
                          <a:cs typeface="+mn-cs"/>
                        </a:rPr>
                        <a:t>Joe Rudolf</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2:30 pm - 3:15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R basics for Reproducible Reporting</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Patrick Mathias</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3:30 pm - 5:00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Data Visualization in R</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Stephan Kadauke</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594661">
                <a:tc>
                  <a:txBody>
                    <a:bodyPr/>
                    <a:lstStyle/>
                    <a:p>
                      <a:pPr rtl="0" fontAlgn="t">
                        <a:spcBef>
                          <a:spcPts val="0"/>
                        </a:spcBef>
                        <a:spcAft>
                          <a:spcPts val="1500"/>
                        </a:spcAft>
                      </a:pPr>
                      <a:r>
                        <a:rPr lang="en-US" sz="1400" b="0" i="0" u="none" strike="noStrike">
                          <a:solidFill>
                            <a:srgbClr val="000000"/>
                          </a:solidFill>
                          <a:effectLst/>
                          <a:latin typeface="Arial" panose="020B0604020202020204" pitchFamily="34" charset="0"/>
                        </a:rPr>
                        <a:t>July 17 2020</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r>
                        <a:rPr lang="en-US" sz="1400">
                          <a:effectLst/>
                        </a:rPr>
                        <a:t/>
                      </a:r>
                      <a:br>
                        <a:rPr lang="en-US" sz="1400">
                          <a:effectLst/>
                        </a:rPr>
                      </a:b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r>
                        <a:rPr lang="en-US" sz="1400">
                          <a:effectLst/>
                        </a:rPr>
                        <a:t/>
                      </a:r>
                      <a:br>
                        <a:rPr lang="en-US" sz="1400">
                          <a:effectLst/>
                        </a:rPr>
                      </a:b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1:00 pm - 2:30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Data </a:t>
                      </a:r>
                      <a:r>
                        <a:rPr lang="en-US" sz="1400" b="0" i="0" u="none" strike="noStrike" dirty="0" smtClean="0">
                          <a:solidFill>
                            <a:srgbClr val="212121"/>
                          </a:solidFill>
                          <a:effectLst/>
                          <a:latin typeface="Arial" panose="020B0604020202020204" pitchFamily="34" charset="0"/>
                        </a:rPr>
                        <a:t>Transformation</a:t>
                      </a:r>
                      <a:r>
                        <a:rPr lang="en-US" sz="1400" b="0" i="0" u="none" strike="noStrike" dirty="0">
                          <a:solidFill>
                            <a:srgbClr val="212121"/>
                          </a:solidFill>
                          <a:effectLst/>
                          <a:latin typeface="Arial" panose="020B0604020202020204" pitchFamily="34" charset="0"/>
                        </a:rPr>
                        <a:t> </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Amrom Obstfeld</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2:45 pm - 4:15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Statistical Analysis in R</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Dan Herman</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4:30 pm - 5:00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Advanced Reporting in R</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Patrick Mathias</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Tree>
    <p:extLst>
      <p:ext uri="{BB962C8B-B14F-4D97-AF65-F5344CB8AC3E}">
        <p14:creationId xmlns:p14="http://schemas.microsoft.com/office/powerpoint/2010/main" val="31674399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smtClean="0">
                <a:solidFill>
                  <a:schemeClr val="tx1">
                    <a:lumMod val="75000"/>
                    <a:lumOff val="25000"/>
                  </a:schemeClr>
                </a:solidFill>
              </a:rPr>
              <a:t>Who are we?</a:t>
            </a:r>
            <a:endParaRPr lang="en-US" sz="6600" dirty="0">
              <a:solidFill>
                <a:schemeClr val="tx1">
                  <a:lumMod val="75000"/>
                  <a:lumOff val="25000"/>
                </a:schemeClr>
              </a:solidFill>
            </a:endParaRPr>
          </a:p>
        </p:txBody>
      </p:sp>
    </p:spTree>
    <p:extLst>
      <p:ext uri="{BB962C8B-B14F-4D97-AF65-F5344CB8AC3E}">
        <p14:creationId xmlns:p14="http://schemas.microsoft.com/office/powerpoint/2010/main" val="17836113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5"/>
          <p:cNvSpPr txBox="1">
            <a:spLocks noGrp="1"/>
          </p:cNvSpPr>
          <p:nvPr>
            <p:ph type="title"/>
          </p:nvPr>
        </p:nvSpPr>
        <p:spPr>
          <a:xfrm>
            <a:off x="744876" y="827893"/>
            <a:ext cx="5172356" cy="1143200"/>
          </a:xfrm>
          <a:prstGeom prst="rect">
            <a:avLst/>
          </a:prstGeom>
        </p:spPr>
        <p:txBody>
          <a:bodyPr spcFirstLastPara="1" vert="horz" wrap="square" lIns="121900" tIns="121900" rIns="121900" bIns="121900" rtlCol="0" anchor="t" anchorCtr="0">
            <a:noAutofit/>
          </a:bodyPr>
          <a:lstStyle/>
          <a:p>
            <a:r>
              <a:rPr lang="en" dirty="0">
                <a:solidFill>
                  <a:srgbClr val="434343"/>
                </a:solidFill>
              </a:rPr>
              <a:t>Joseph Rudolf</a:t>
            </a:r>
            <a:endParaRPr dirty="0">
              <a:solidFill>
                <a:srgbClr val="434343"/>
              </a:solidFill>
            </a:endParaRPr>
          </a:p>
        </p:txBody>
      </p:sp>
      <p:sp>
        <p:nvSpPr>
          <p:cNvPr id="322" name="Google Shape;322;p25"/>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US" sz="1867" dirty="0">
                <a:solidFill>
                  <a:srgbClr val="434343"/>
                </a:solidFill>
              </a:rPr>
              <a:t>Assistant Professor, Department of Pathology, University of Utah Medical School</a:t>
            </a:r>
          </a:p>
          <a:p>
            <a:pPr marL="0" indent="0">
              <a:buClr>
                <a:schemeClr val="dk1"/>
              </a:buClr>
              <a:buSzPts val="1100"/>
              <a:buNone/>
            </a:pPr>
            <a:endParaRPr lang="en-US" sz="1867" dirty="0">
              <a:solidFill>
                <a:srgbClr val="434343"/>
              </a:solidFill>
            </a:endParaRPr>
          </a:p>
          <a:p>
            <a:pPr marL="0" indent="0">
              <a:buClr>
                <a:schemeClr val="dk1"/>
              </a:buClr>
              <a:buSzPts val="1100"/>
              <a:buNone/>
            </a:pPr>
            <a:r>
              <a:rPr lang="en-US" sz="1867" dirty="0">
                <a:solidFill>
                  <a:srgbClr val="434343"/>
                </a:solidFill>
              </a:rPr>
              <a:t>Medical Director, Automated Core Laboratory, ARUP Laboratories</a:t>
            </a:r>
          </a:p>
          <a:p>
            <a:pPr marL="0" indent="0">
              <a:spcBef>
                <a:spcPts val="2133"/>
              </a:spcBef>
              <a:buClr>
                <a:schemeClr val="dk1"/>
              </a:buClr>
              <a:buSzPts val="1100"/>
              <a:buNone/>
            </a:pPr>
            <a:endParaRPr sz="1867" dirty="0" smtClean="0">
              <a:solidFill>
                <a:srgbClr val="434343"/>
              </a:solidFill>
            </a:endParaRPr>
          </a:p>
          <a:p>
            <a:pPr marL="0" indent="0">
              <a:spcBef>
                <a:spcPts val="2133"/>
              </a:spcBef>
              <a:spcAft>
                <a:spcPts val="2133"/>
              </a:spcAft>
              <a:buNone/>
            </a:pPr>
            <a:endParaRPr sz="2400" dirty="0">
              <a:solidFill>
                <a:srgbClr val="434343"/>
              </a:solidFill>
            </a:endParaRPr>
          </a:p>
        </p:txBody>
      </p:sp>
      <p:pic>
        <p:nvPicPr>
          <p:cNvPr id="323" name="Google Shape;323;p25"/>
          <p:cNvPicPr preferRelativeResize="0"/>
          <p:nvPr/>
        </p:nvPicPr>
        <p:blipFill>
          <a:blip r:embed="rId3">
            <a:alphaModFix/>
          </a:blip>
          <a:stretch>
            <a:fillRect/>
          </a:stretch>
        </p:blipFill>
        <p:spPr>
          <a:xfrm>
            <a:off x="7605713" y="866001"/>
            <a:ext cx="3791418" cy="4491812"/>
          </a:xfrm>
          <a:prstGeom prst="rect">
            <a:avLst/>
          </a:prstGeom>
          <a:noFill/>
          <a:ln>
            <a:noFill/>
          </a:ln>
        </p:spPr>
      </p:pic>
    </p:spTree>
    <p:extLst>
      <p:ext uri="{BB962C8B-B14F-4D97-AF65-F5344CB8AC3E}">
        <p14:creationId xmlns:p14="http://schemas.microsoft.com/office/powerpoint/2010/main" val="1051386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3"/>
          <p:cNvSpPr txBox="1">
            <a:spLocks noGrp="1"/>
          </p:cNvSpPr>
          <p:nvPr>
            <p:ph type="title"/>
          </p:nvPr>
        </p:nvSpPr>
        <p:spPr>
          <a:xfrm>
            <a:off x="757742" y="827893"/>
            <a:ext cx="5313600" cy="1143200"/>
          </a:xfrm>
          <a:prstGeom prst="rect">
            <a:avLst/>
          </a:prstGeom>
        </p:spPr>
        <p:txBody>
          <a:bodyPr spcFirstLastPara="1" vert="horz" wrap="square" lIns="121900" tIns="121900" rIns="121900" bIns="121900" rtlCol="0" anchor="t" anchorCtr="0">
            <a:noAutofit/>
          </a:bodyPr>
          <a:lstStyle/>
          <a:p>
            <a:r>
              <a:rPr lang="en" dirty="0">
                <a:solidFill>
                  <a:srgbClr val="434343"/>
                </a:solidFill>
              </a:rPr>
              <a:t>Patrick Mathias</a:t>
            </a:r>
            <a:endParaRPr dirty="0">
              <a:solidFill>
                <a:srgbClr val="434343"/>
              </a:solidFill>
            </a:endParaRPr>
          </a:p>
        </p:txBody>
      </p:sp>
      <p:sp>
        <p:nvSpPr>
          <p:cNvPr id="308" name="Google Shape;308;p23"/>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None/>
            </a:pPr>
            <a:r>
              <a:rPr lang="en" sz="2400">
                <a:solidFill>
                  <a:srgbClr val="434343"/>
                </a:solidFill>
              </a:rPr>
              <a:t>Assistant Professor</a:t>
            </a:r>
            <a:r>
              <a:rPr lang="en">
                <a:solidFill>
                  <a:srgbClr val="434343"/>
                </a:solidFill>
              </a:rPr>
              <a:t>, </a:t>
            </a:r>
            <a:r>
              <a:rPr lang="en" sz="2400">
                <a:solidFill>
                  <a:srgbClr val="434343"/>
                </a:solidFill>
              </a:rPr>
              <a:t>Department of Laboratory Medicine </a:t>
            </a:r>
            <a:endParaRPr>
              <a:solidFill>
                <a:srgbClr val="434343"/>
              </a:solidFill>
            </a:endParaRPr>
          </a:p>
          <a:p>
            <a:pPr marL="0" indent="0">
              <a:spcBef>
                <a:spcPts val="2133"/>
              </a:spcBef>
              <a:buNone/>
            </a:pPr>
            <a:r>
              <a:rPr lang="en" sz="2400">
                <a:solidFill>
                  <a:srgbClr val="434343"/>
                </a:solidFill>
              </a:rPr>
              <a:t>University of Washington </a:t>
            </a:r>
            <a:r>
              <a:rPr lang="en">
                <a:solidFill>
                  <a:srgbClr val="434343"/>
                </a:solidFill>
              </a:rPr>
              <a:t>School of Medicine</a:t>
            </a:r>
            <a:endParaRPr>
              <a:solidFill>
                <a:srgbClr val="434343"/>
              </a:solidFill>
            </a:endParaRPr>
          </a:p>
          <a:p>
            <a:pPr marL="0" indent="0">
              <a:spcBef>
                <a:spcPts val="2133"/>
              </a:spcBef>
              <a:spcAft>
                <a:spcPts val="2133"/>
              </a:spcAft>
              <a:buNone/>
            </a:pPr>
            <a:r>
              <a:rPr lang="en">
                <a:solidFill>
                  <a:srgbClr val="434343"/>
                </a:solidFill>
              </a:rPr>
              <a:t>Associate Medical Director, Laboratory Medicine Informatics </a:t>
            </a:r>
            <a:endParaRPr>
              <a:solidFill>
                <a:srgbClr val="434343"/>
              </a:solidFill>
            </a:endParaRPr>
          </a:p>
        </p:txBody>
      </p:sp>
      <p:pic>
        <p:nvPicPr>
          <p:cNvPr id="309" name="Google Shape;309;p23"/>
          <p:cNvPicPr preferRelativeResize="0"/>
          <p:nvPr/>
        </p:nvPicPr>
        <p:blipFill>
          <a:blip r:embed="rId3">
            <a:alphaModFix/>
          </a:blip>
          <a:stretch>
            <a:fillRect/>
          </a:stretch>
        </p:blipFill>
        <p:spPr>
          <a:xfrm>
            <a:off x="7737075" y="718356"/>
            <a:ext cx="3364312" cy="4406032"/>
          </a:xfrm>
          <a:prstGeom prst="rect">
            <a:avLst/>
          </a:prstGeom>
          <a:noFill/>
          <a:ln>
            <a:noFill/>
          </a:ln>
        </p:spPr>
      </p:pic>
    </p:spTree>
    <p:extLst>
      <p:ext uri="{BB962C8B-B14F-4D97-AF65-F5344CB8AC3E}">
        <p14:creationId xmlns:p14="http://schemas.microsoft.com/office/powerpoint/2010/main" val="1177465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2"/>
          <p:cNvSpPr txBox="1">
            <a:spLocks noGrp="1"/>
          </p:cNvSpPr>
          <p:nvPr>
            <p:ph type="title"/>
          </p:nvPr>
        </p:nvSpPr>
        <p:spPr>
          <a:xfrm>
            <a:off x="780836" y="827893"/>
            <a:ext cx="5722706" cy="1143200"/>
          </a:xfrm>
          <a:prstGeom prst="rect">
            <a:avLst/>
          </a:prstGeom>
        </p:spPr>
        <p:txBody>
          <a:bodyPr spcFirstLastPara="1" vert="horz" wrap="square" lIns="121900" tIns="121900" rIns="121900" bIns="121900" rtlCol="0" anchor="t" anchorCtr="0">
            <a:noAutofit/>
          </a:bodyPr>
          <a:lstStyle/>
          <a:p>
            <a:r>
              <a:rPr lang="en" dirty="0">
                <a:solidFill>
                  <a:srgbClr val="434343"/>
                </a:solidFill>
              </a:rPr>
              <a:t>Stephan Kadauke</a:t>
            </a:r>
            <a:endParaRPr dirty="0">
              <a:solidFill>
                <a:srgbClr val="434343"/>
              </a:solidFill>
            </a:endParaRPr>
          </a:p>
        </p:txBody>
      </p:sp>
      <p:sp>
        <p:nvSpPr>
          <p:cNvPr id="301" name="Google Shape;301;p22"/>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
                <a:solidFill>
                  <a:srgbClr val="434343"/>
                </a:solidFill>
              </a:rPr>
              <a:t>Assistant Professor of Clinical Pathology and Laboratory Medicine</a:t>
            </a:r>
            <a:endParaRPr>
              <a:solidFill>
                <a:srgbClr val="434343"/>
              </a:solidFill>
            </a:endParaRPr>
          </a:p>
          <a:p>
            <a:pPr marL="0" indent="0">
              <a:spcBef>
                <a:spcPts val="2133"/>
              </a:spcBef>
              <a:buClr>
                <a:schemeClr val="dk1"/>
              </a:buClr>
              <a:buSzPts val="1100"/>
              <a:buNone/>
            </a:pPr>
            <a:r>
              <a:rPr lang="en">
                <a:solidFill>
                  <a:srgbClr val="434343"/>
                </a:solidFill>
              </a:rPr>
              <a:t>University of Pennsylvania Perelman School of Medicine</a:t>
            </a:r>
            <a:endParaRPr>
              <a:solidFill>
                <a:srgbClr val="434343"/>
              </a:solidFill>
            </a:endParaRPr>
          </a:p>
          <a:p>
            <a:pPr marL="0" indent="0">
              <a:lnSpc>
                <a:spcPct val="115000"/>
              </a:lnSpc>
              <a:spcBef>
                <a:spcPts val="2133"/>
              </a:spcBef>
              <a:buClr>
                <a:srgbClr val="000000"/>
              </a:buClr>
              <a:buSzPts val="1100"/>
              <a:buNone/>
            </a:pPr>
            <a:r>
              <a:rPr lang="en" sz="2400">
                <a:solidFill>
                  <a:srgbClr val="434343"/>
                </a:solidFill>
              </a:rPr>
              <a:t>Ass</a:t>
            </a:r>
            <a:r>
              <a:rPr lang="en">
                <a:solidFill>
                  <a:srgbClr val="434343"/>
                </a:solidFill>
              </a:rPr>
              <a:t>istant Director of the Cell and Gene Therapy Laboratory </a:t>
            </a:r>
            <a:endParaRPr>
              <a:solidFill>
                <a:srgbClr val="434343"/>
              </a:solidFill>
            </a:endParaRPr>
          </a:p>
          <a:p>
            <a:pPr marL="0" indent="0">
              <a:lnSpc>
                <a:spcPct val="115000"/>
              </a:lnSpc>
              <a:spcBef>
                <a:spcPts val="2133"/>
              </a:spcBef>
              <a:spcAft>
                <a:spcPts val="2133"/>
              </a:spcAft>
              <a:buClr>
                <a:srgbClr val="000000"/>
              </a:buClr>
              <a:buSzPts val="1100"/>
              <a:buNone/>
            </a:pPr>
            <a:r>
              <a:rPr lang="en">
                <a:solidFill>
                  <a:srgbClr val="434343"/>
                </a:solidFill>
              </a:rPr>
              <a:t>Children's Hospital of P</a:t>
            </a:r>
            <a:r>
              <a:rPr lang="en" sz="2400">
                <a:solidFill>
                  <a:srgbClr val="434343"/>
                </a:solidFill>
              </a:rPr>
              <a:t>hiladelphia</a:t>
            </a:r>
            <a:endParaRPr sz="2400">
              <a:solidFill>
                <a:srgbClr val="434343"/>
              </a:solidFill>
            </a:endParaRPr>
          </a:p>
        </p:txBody>
      </p:sp>
      <p:pic>
        <p:nvPicPr>
          <p:cNvPr id="302" name="Google Shape;302;p22"/>
          <p:cNvPicPr preferRelativeResize="0"/>
          <p:nvPr/>
        </p:nvPicPr>
        <p:blipFill>
          <a:blip r:embed="rId3">
            <a:alphaModFix/>
          </a:blip>
          <a:stretch>
            <a:fillRect/>
          </a:stretch>
        </p:blipFill>
        <p:spPr>
          <a:xfrm>
            <a:off x="7388435" y="723119"/>
            <a:ext cx="4370178" cy="4477844"/>
          </a:xfrm>
          <a:prstGeom prst="rect">
            <a:avLst/>
          </a:prstGeom>
          <a:noFill/>
          <a:ln>
            <a:noFill/>
          </a:ln>
        </p:spPr>
      </p:pic>
    </p:spTree>
    <p:extLst>
      <p:ext uri="{BB962C8B-B14F-4D97-AF65-F5344CB8AC3E}">
        <p14:creationId xmlns:p14="http://schemas.microsoft.com/office/powerpoint/2010/main" val="2933398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23441</TotalTime>
  <Words>1146</Words>
  <Application>Microsoft Office PowerPoint</Application>
  <PresentationFormat>Widescreen</PresentationFormat>
  <Paragraphs>95</Paragraphs>
  <Slides>18</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Arial Narrow</vt:lpstr>
      <vt:lpstr>Calibri</vt:lpstr>
      <vt:lpstr>Tw Cen MT</vt:lpstr>
      <vt:lpstr>Tw Cen MT Condensed</vt:lpstr>
      <vt:lpstr>Wingdings 3</vt:lpstr>
      <vt:lpstr>Integral</vt:lpstr>
      <vt:lpstr>Introduction to R Workshop </vt:lpstr>
      <vt:lpstr>Course Introduction</vt:lpstr>
      <vt:lpstr>Goals and Objectives</vt:lpstr>
      <vt:lpstr>Course Materials</vt:lpstr>
      <vt:lpstr>PowerPoint Presentation</vt:lpstr>
      <vt:lpstr>Who are we?</vt:lpstr>
      <vt:lpstr>Joseph Rudolf</vt:lpstr>
      <vt:lpstr>Patrick Mathias</vt:lpstr>
      <vt:lpstr>Stephan Kadauke</vt:lpstr>
      <vt:lpstr>Daniel Herman</vt:lpstr>
      <vt:lpstr>Amrom Obstfeld</vt:lpstr>
      <vt:lpstr>Workshop Workflow</vt:lpstr>
      <vt:lpstr>Lectures</vt:lpstr>
      <vt:lpstr>Your Setup</vt:lpstr>
      <vt:lpstr>Using Zoom in the workshop</vt:lpstr>
      <vt:lpstr>Let's try out some Zoom features!</vt:lpstr>
      <vt:lpstr>Who are you?</vt:lpstr>
      <vt:lpstr>Final Tips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Obstfeld, Amrom E</cp:lastModifiedBy>
  <cp:revision>207</cp:revision>
  <dcterms:modified xsi:type="dcterms:W3CDTF">2020-07-10T02:57:55Z</dcterms:modified>
</cp:coreProperties>
</file>